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5"/>
  </p:notesMasterIdLst>
  <p:sldIdLst>
    <p:sldId id="301" r:id="rId2"/>
    <p:sldId id="289" r:id="rId3"/>
    <p:sldId id="274" r:id="rId4"/>
    <p:sldId id="303" r:id="rId5"/>
    <p:sldId id="304" r:id="rId6"/>
    <p:sldId id="297" r:id="rId7"/>
    <p:sldId id="306" r:id="rId8"/>
    <p:sldId id="307" r:id="rId9"/>
    <p:sldId id="308" r:id="rId10"/>
    <p:sldId id="278" r:id="rId11"/>
    <p:sldId id="281" r:id="rId12"/>
    <p:sldId id="299" r:id="rId13"/>
    <p:sldId id="320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6CCFF"/>
    <a:srgbClr val="FFFF66"/>
    <a:srgbClr val="914F9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82" autoAdjust="0"/>
    <p:restoredTop sz="85035" autoAdjust="0"/>
  </p:normalViewPr>
  <p:slideViewPr>
    <p:cSldViewPr>
      <p:cViewPr>
        <p:scale>
          <a:sx n="69" d="100"/>
          <a:sy n="69" d="100"/>
        </p:scale>
        <p:origin x="-136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0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1387F57-DBB8-492B-8886-F6F3C71F2338}" type="datetimeFigureOut">
              <a:rPr lang="ru-RU"/>
              <a:pPr>
                <a:defRPr/>
              </a:pPr>
              <a:t>19.04.2020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4E7839D-151B-4514-986A-98E7C426ED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DAC721-32EF-4454-B9AB-457325DCF015}" type="slidenum">
              <a:rPr lang="ru-RU" altLang="ru-RU" smtClean="0"/>
              <a:pPr/>
              <a:t>9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2DAEE-BCC5-4FB0-836E-8D54DF1947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0308A-02D7-468A-914B-8FD1FB20780E}" type="datetimeFigureOut">
              <a:rPr lang="ru-RU"/>
              <a:pPr>
                <a:defRPr/>
              </a:pPr>
              <a:t>19.04.2020</a:t>
            </a:fld>
            <a:endParaRPr lang="ru-RU"/>
          </a:p>
        </p:txBody>
      </p:sp>
    </p:spTree>
  </p:cSld>
  <p:clrMapOvr>
    <a:masterClrMapping/>
  </p:clrMapOvr>
  <p:transition spd="slow">
    <p:fade/>
    <p:sndAc>
      <p:endSnd/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C0A33-578A-4EB9-83A4-3906DEE6FF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7A690-B9A0-4FFF-93D3-94034068CC62}" type="datetimeFigureOut">
              <a:rPr lang="ru-RU"/>
              <a:pPr>
                <a:defRPr/>
              </a:pPr>
              <a:t>19.04.2020</a:t>
            </a:fld>
            <a:endParaRPr lang="ru-RU"/>
          </a:p>
        </p:txBody>
      </p:sp>
    </p:spTree>
  </p:cSld>
  <p:clrMapOvr>
    <a:masterClrMapping/>
  </p:clrMapOvr>
  <p:transition spd="slow">
    <p:fade/>
    <p:sndAc>
      <p:endSnd/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1C693-F67C-4D44-A88D-60CAEC87DF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DB432-540D-474E-861D-6B547DED5A07}" type="datetimeFigureOut">
              <a:rPr lang="ru-RU"/>
              <a:pPr>
                <a:defRPr/>
              </a:pPr>
              <a:t>19.04.2020</a:t>
            </a:fld>
            <a:endParaRPr lang="ru-RU"/>
          </a:p>
        </p:txBody>
      </p:sp>
    </p:spTree>
  </p:cSld>
  <p:clrMapOvr>
    <a:masterClrMapping/>
  </p:clrMapOvr>
  <p:transition spd="slow">
    <p:fade/>
    <p:sndAc>
      <p:endSnd/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051C1-2051-474A-861A-793F4CDA4B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E838E-F284-48B5-BFAF-4E2241D4CBEC}" type="datetimeFigureOut">
              <a:rPr lang="ru-RU"/>
              <a:pPr>
                <a:defRPr/>
              </a:pPr>
              <a:t>19.04.2020</a:t>
            </a:fld>
            <a:endParaRPr lang="ru-RU"/>
          </a:p>
        </p:txBody>
      </p:sp>
    </p:spTree>
  </p:cSld>
  <p:clrMapOvr>
    <a:masterClrMapping/>
  </p:clrMapOvr>
  <p:transition spd="slow">
    <p:fade/>
    <p:sndAc>
      <p:endSnd/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37541-865D-4C76-BE7A-37AE7C2508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E1626-C3E1-4E38-9E62-D2B86212D0F6}" type="datetimeFigureOut">
              <a:rPr lang="ru-RU"/>
              <a:pPr>
                <a:defRPr/>
              </a:pPr>
              <a:t>19.04.2020</a:t>
            </a:fld>
            <a:endParaRPr lang="ru-RU"/>
          </a:p>
        </p:txBody>
      </p:sp>
    </p:spTree>
  </p:cSld>
  <p:clrMapOvr>
    <a:masterClrMapping/>
  </p:clrMapOvr>
  <p:transition spd="slow">
    <p:fade/>
    <p:sndAc>
      <p:endSnd/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77DAC-23AC-45C4-B708-7D611382CE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FAB70-BA86-4FC9-96B9-3179231F08A3}" type="datetimeFigureOut">
              <a:rPr lang="ru-RU"/>
              <a:pPr>
                <a:defRPr/>
              </a:pPr>
              <a:t>19.04.2020</a:t>
            </a:fld>
            <a:endParaRPr lang="ru-RU"/>
          </a:p>
        </p:txBody>
      </p:sp>
    </p:spTree>
  </p:cSld>
  <p:clrMapOvr>
    <a:masterClrMapping/>
  </p:clrMapOvr>
  <p:transition spd="slow">
    <p:fade/>
    <p:sndAc>
      <p:endSnd/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BBA91-C8E8-4549-80F2-6A2224F6E1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7CA94-36F3-46B7-8884-D3160AACFEDE}" type="datetimeFigureOut">
              <a:rPr lang="ru-RU"/>
              <a:pPr>
                <a:defRPr/>
              </a:pPr>
              <a:t>19.04.2020</a:t>
            </a:fld>
            <a:endParaRPr lang="ru-RU"/>
          </a:p>
        </p:txBody>
      </p:sp>
    </p:spTree>
  </p:cSld>
  <p:clrMapOvr>
    <a:masterClrMapping/>
  </p:clrMapOvr>
  <p:transition spd="slow">
    <p:fade/>
    <p:sndAc>
      <p:endSnd/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4F7E6-9D88-4984-81C7-7B03BFD8ED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D7A8D-F7EC-4CFA-B5A3-FDBB2CF7B695}" type="datetimeFigureOut">
              <a:rPr lang="ru-RU"/>
              <a:pPr>
                <a:defRPr/>
              </a:pPr>
              <a:t>19.04.2020</a:t>
            </a:fld>
            <a:endParaRPr lang="ru-RU"/>
          </a:p>
        </p:txBody>
      </p:sp>
    </p:spTree>
  </p:cSld>
  <p:clrMapOvr>
    <a:masterClrMapping/>
  </p:clrMapOvr>
  <p:transition spd="slow">
    <p:fade/>
    <p:sndAc>
      <p:endSnd/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C1AF6-8413-41B8-93BA-7EA60F143E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D3D4C-4646-47E1-9F7D-47A184E42984}" type="datetimeFigureOut">
              <a:rPr lang="ru-RU"/>
              <a:pPr>
                <a:defRPr/>
              </a:pPr>
              <a:t>19.04.2020</a:t>
            </a:fld>
            <a:endParaRPr lang="ru-RU"/>
          </a:p>
        </p:txBody>
      </p:sp>
    </p:spTree>
  </p:cSld>
  <p:clrMapOvr>
    <a:masterClrMapping/>
  </p:clrMapOvr>
  <p:transition spd="slow">
    <p:fade/>
    <p:sndAc>
      <p:endSnd/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FD3C3-2717-452F-9AAA-CB803180AC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104F3-D9CE-4141-9C07-5E8CA3A005D2}" type="datetimeFigureOut">
              <a:rPr lang="ru-RU"/>
              <a:pPr>
                <a:defRPr/>
              </a:pPr>
              <a:t>19.04.2020</a:t>
            </a:fld>
            <a:endParaRPr lang="ru-RU"/>
          </a:p>
        </p:txBody>
      </p:sp>
    </p:spTree>
  </p:cSld>
  <p:clrMapOvr>
    <a:masterClrMapping/>
  </p:clrMapOvr>
  <p:transition spd="slow">
    <p:fade/>
    <p:sndAc>
      <p:endSnd/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9014E-112B-439E-A368-1C89373BBD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4497D-B547-4C8C-AFAA-ED77B9CB9B0F}" type="datetimeFigureOut">
              <a:rPr lang="ru-RU"/>
              <a:pPr>
                <a:defRPr/>
              </a:pPr>
              <a:t>19.04.2020</a:t>
            </a:fld>
            <a:endParaRPr lang="ru-RU"/>
          </a:p>
        </p:txBody>
      </p:sp>
    </p:spTree>
  </p:cSld>
  <p:clrMapOvr>
    <a:masterClrMapping/>
  </p:clrMapOvr>
  <p:transition spd="slow">
    <p:fade/>
    <p:sndAc>
      <p:endSnd/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9DDEB64-A13B-4E98-B189-6D177BA57F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4E559A71-56EA-4BEE-A353-07AD0A926190}" type="datetimeFigureOut">
              <a:rPr lang="ru-RU"/>
              <a:pPr>
                <a:defRPr/>
              </a:pPr>
              <a:t>19.04.2020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 spd="slow">
    <p:fade/>
    <p:sndAc>
      <p:endSnd/>
    </p:sndAc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ct val="20000"/>
        </a:spcBef>
        <a:spcAft>
          <a:spcPct val="0"/>
        </a:spcAft>
        <a:buClr>
          <a:srgbClr val="9BBB59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064A2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4BACC6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6.gi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gif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gif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gif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gif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2708275"/>
            <a:ext cx="8229600" cy="1357313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Состав атомного ядра. </a:t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Ядерные силы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  <p:sndAc>
      <p:endSnd/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285750"/>
            <a:ext cx="8501062" cy="14287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Три  изотопа    </a:t>
            </a:r>
            <a:br>
              <a:rPr lang="ru-RU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водорода</a:t>
            </a:r>
            <a:endParaRPr lang="ru-RU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8" name="Текст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  <p:pic>
        <p:nvPicPr>
          <p:cNvPr id="5127" name="Рисунок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25" y="1785938"/>
            <a:ext cx="6886575" cy="384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1428750" y="5000625"/>
          <a:ext cx="1928813" cy="1690688"/>
        </p:xfrm>
        <a:graphic>
          <a:graphicData uri="http://schemas.openxmlformats.org/presentationml/2006/ole">
            <p:oleObj spid="_x0000_s11269" name="Формула" r:id="rId4" imgW="241300" imgH="228600" progId="Equation.3">
              <p:embed/>
            </p:oleObj>
          </a:graphicData>
        </a:graphic>
      </p:graphicFrame>
      <p:graphicFrame>
        <p:nvGraphicFramePr>
          <p:cNvPr id="5123" name="Object 7"/>
          <p:cNvGraphicFramePr>
            <a:graphicFrameLocks noChangeAspect="1"/>
          </p:cNvGraphicFramePr>
          <p:nvPr/>
        </p:nvGraphicFramePr>
        <p:xfrm>
          <a:off x="3500438" y="5000625"/>
          <a:ext cx="1785937" cy="1698625"/>
        </p:xfrm>
        <a:graphic>
          <a:graphicData uri="http://schemas.openxmlformats.org/presentationml/2006/ole">
            <p:oleObj spid="_x0000_s11270" name="Формула" r:id="rId5" imgW="317362" imgH="330057" progId="Equation.3">
              <p:embed/>
            </p:oleObj>
          </a:graphicData>
        </a:graphic>
      </p:graphicFrame>
      <p:graphicFrame>
        <p:nvGraphicFramePr>
          <p:cNvPr id="5124" name="Object 8"/>
          <p:cNvGraphicFramePr>
            <a:graphicFrameLocks noChangeAspect="1"/>
          </p:cNvGraphicFramePr>
          <p:nvPr/>
        </p:nvGraphicFramePr>
        <p:xfrm>
          <a:off x="5475288" y="4994275"/>
          <a:ext cx="1811337" cy="1720850"/>
        </p:xfrm>
        <a:graphic>
          <a:graphicData uri="http://schemas.openxmlformats.org/presentationml/2006/ole">
            <p:oleObj spid="_x0000_s11271" name="Формула" r:id="rId6" imgW="228600" imgH="228600" progId="Equation.3">
              <p:embed/>
            </p:oleObj>
          </a:graphicData>
        </a:graphic>
      </p:graphicFrame>
      <p:pic>
        <p:nvPicPr>
          <p:cNvPr id="11272" name="Picture 5" descr="24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88238" y="0"/>
            <a:ext cx="1655762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428625"/>
            <a:ext cx="8429625" cy="18573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Три  изотопа   </a:t>
            </a:r>
            <a:b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кислорода</a:t>
            </a:r>
            <a:endParaRPr lang="ru-RU" sz="4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Текст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mtClean="0"/>
          </a:p>
        </p:txBody>
      </p:sp>
      <p:pic>
        <p:nvPicPr>
          <p:cNvPr id="18436" name="Рисунок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" y="2130425"/>
            <a:ext cx="7286625" cy="431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25082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5400" b="1" dirty="0" smtClean="0">
                <a:latin typeface="Times New Roman" pitchFamily="18" charset="0"/>
                <a:cs typeface="Times New Roman" pitchFamily="18" charset="0"/>
              </a:rPr>
              <a:t>Силы притяжения между нуклонами в ядре называются ядерными.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928938"/>
            <a:ext cx="8229600" cy="3201987"/>
          </a:xfrm>
        </p:spPr>
        <p:txBody>
          <a:bodyPr/>
          <a:lstStyle/>
          <a:p>
            <a:endParaRPr lang="ru-RU" altLang="ru-RU" smtClean="0"/>
          </a:p>
        </p:txBody>
      </p:sp>
      <p:pic>
        <p:nvPicPr>
          <p:cNvPr id="13316" name="Picture 5" descr="2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6100" y="4037013"/>
            <a:ext cx="1655763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altLang="ru-RU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 altLang="ru-RU" smtClean="0"/>
          </a:p>
        </p:txBody>
      </p:sp>
      <p:pic>
        <p:nvPicPr>
          <p:cNvPr id="5" name="Picture 10" descr="C:\Documents and Settings\Администратор\Мои документы\Документы - Admin\ИНФОРМАТИКА\8 класс\Глава 4. Графическая информация и компьютер\Открытый урок 2012 Мозаика\Открытый урок 2012 г\УРОК\Рисунок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38" y="1857375"/>
            <a:ext cx="4500562" cy="416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214313"/>
            <a:ext cx="3349625" cy="50149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cap="none" dirty="0" smtClean="0">
                <a:solidFill>
                  <a:schemeClr val="tx1"/>
                </a:solidFill>
                <a:latin typeface="Times New Roman" pitchFamily="18" charset="0"/>
                <a:cs typeface="Arial" charset="0"/>
              </a:rPr>
              <a:t>Предложили протонно-нейтронную модель строения ядер.  Протоны и нейтроны называются нуклонами.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8421687" cy="2538412"/>
          </a:xfrm>
        </p:spPr>
        <p:txBody>
          <a:bodyPr rtlCol="0">
            <a:norm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latin typeface="Times New Roman" pitchFamily="18" charset="0"/>
              </a:rPr>
              <a:t>                                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latin typeface="Times New Roman" pitchFamily="18" charset="0"/>
              </a:rPr>
              <a:t>                              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200" dirty="0" smtClean="0">
                <a:latin typeface="Times New Roman" pitchFamily="18" charset="0"/>
              </a:rPr>
              <a:t>                                              Д. Д.Иваненко            В.К.Гейзенберг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latin typeface="Times New Roman" pitchFamily="18" charset="0"/>
              </a:rPr>
              <a:t>                                           (1904-1994)               (1901-1976)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>
              <a:latin typeface="Times New Roman" pitchFamily="18" charset="0"/>
            </a:endParaRPr>
          </a:p>
          <a:p>
            <a:pPr algn="ctr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ru-RU" sz="2400" dirty="0" smtClean="0">
                <a:latin typeface="Times New Roman" pitchFamily="18" charset="0"/>
              </a:rPr>
              <a:t> 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285750"/>
            <a:ext cx="2543175" cy="33686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30925" y="285750"/>
            <a:ext cx="2754313" cy="33575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8" name="Picture 6" descr="дед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9250" y="5072063"/>
            <a:ext cx="1439863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5143500"/>
            <a:ext cx="7772400" cy="10001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Называются  нуклонами</a:t>
            </a:r>
            <a:endParaRPr lang="ru-RU" dirty="0"/>
          </a:p>
        </p:txBody>
      </p:sp>
      <p:sp>
        <p:nvSpPr>
          <p:cNvPr id="19459" name="Текст 2"/>
          <p:cNvSpPr>
            <a:spLocks noGrp="1"/>
          </p:cNvSpPr>
          <p:nvPr>
            <p:ph type="body" idx="1"/>
          </p:nvPr>
        </p:nvSpPr>
        <p:spPr>
          <a:xfrm>
            <a:off x="722313" y="571500"/>
            <a:ext cx="7772400" cy="785813"/>
          </a:xfrm>
        </p:spPr>
        <p:txBody>
          <a:bodyPr rtlCol="0">
            <a:normAutofit fontScale="4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</a:p>
        </p:txBody>
      </p:sp>
      <p:pic>
        <p:nvPicPr>
          <p:cNvPr id="17412" name="Рисунок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00034" y="214290"/>
            <a:ext cx="8143932" cy="442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Прямая со стрелкой 5"/>
          <p:cNvCxnSpPr/>
          <p:nvPr/>
        </p:nvCxnSpPr>
        <p:spPr>
          <a:xfrm rot="5400000" flipH="1" flipV="1">
            <a:off x="5715794" y="4428331"/>
            <a:ext cx="1428750" cy="1588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Кольцо 8"/>
          <p:cNvSpPr/>
          <p:nvPr/>
        </p:nvSpPr>
        <p:spPr>
          <a:xfrm>
            <a:off x="4214813" y="928688"/>
            <a:ext cx="4286250" cy="2714625"/>
          </a:xfrm>
          <a:prstGeom prst="donut">
            <a:avLst>
              <a:gd name="adj" fmla="val 0"/>
            </a:avLst>
          </a:prstGeom>
          <a:solidFill>
            <a:schemeClr val="tx2">
              <a:alpha val="7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pic>
        <p:nvPicPr>
          <p:cNvPr id="4103" name="Picture 5" descr="2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88238" y="5399088"/>
            <a:ext cx="144145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428625"/>
            <a:ext cx="8072438" cy="14287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Общее число нуклонов в ядре называется массовым числом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2357438"/>
            <a:ext cx="8643938" cy="428625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altLang="ru-RU" sz="96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altLang="ru-RU" sz="10000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en-US" altLang="ru-RU" sz="100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ru-RU" sz="8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ru-RU" sz="80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ru-RU" sz="66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altLang="ru-RU" sz="8000" b="1" dirty="0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altLang="ru-RU" sz="80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altLang="ru-RU" sz="8000" b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ru-RU" sz="6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66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altLang="ru-RU" sz="6600" b="1" dirty="0" smtClean="0">
                <a:latin typeface="Times New Roman" pitchFamily="18" charset="0"/>
                <a:cs typeface="Times New Roman" pitchFamily="18" charset="0"/>
              </a:rPr>
              <a:t>А=14</a:t>
            </a:r>
            <a:r>
              <a:rPr lang="en-US" altLang="ru-RU" sz="6600" b="1" dirty="0" smtClean="0">
                <a:latin typeface="Times New Roman" pitchFamily="18" charset="0"/>
                <a:cs typeface="Times New Roman" pitchFamily="18" charset="0"/>
              </a:rPr>
              <a:t>     A=56</a:t>
            </a:r>
            <a:r>
              <a:rPr lang="ru-RU" altLang="ru-RU" sz="66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altLang="ru-RU" sz="6600" b="1" dirty="0" smtClean="0">
                <a:latin typeface="Times New Roman" pitchFamily="18" charset="0"/>
                <a:cs typeface="Times New Roman" pitchFamily="18" charset="0"/>
              </a:rPr>
              <a:t>A=235</a:t>
            </a:r>
            <a:endParaRPr lang="ru-RU" altLang="ru-RU" sz="6600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altLang="ru-RU" sz="96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3571875" y="1785938"/>
            <a:ext cx="285750" cy="56356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677863" y="5445125"/>
          <a:ext cx="500062" cy="947738"/>
        </p:xfrm>
        <a:graphic>
          <a:graphicData uri="http://schemas.openxmlformats.org/presentationml/2006/ole">
            <p:oleObj spid="_x0000_s5125" name="Формула" r:id="rId3" imgW="241300" imgH="457200" progId="Equation.3">
              <p:embed/>
            </p:oleObj>
          </a:graphicData>
        </a:graphic>
      </p:graphicFrame>
      <p:cxnSp>
        <p:nvCxnSpPr>
          <p:cNvPr id="16" name="Прямая со стрелкой 15"/>
          <p:cNvCxnSpPr/>
          <p:nvPr/>
        </p:nvCxnSpPr>
        <p:spPr>
          <a:xfrm flipH="1">
            <a:off x="1187450" y="3284538"/>
            <a:ext cx="2384425" cy="121920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3673475" y="5445125"/>
          <a:ext cx="500063" cy="857250"/>
        </p:xfrm>
        <a:graphic>
          <a:graphicData uri="http://schemas.openxmlformats.org/presentationml/2006/ole">
            <p:oleObj spid="_x0000_s5127" name="Формула" r:id="rId4" imgW="266584" imgH="457002" progId="Equation.3">
              <p:embed/>
            </p:oleObj>
          </a:graphicData>
        </a:graphic>
      </p:graphicFrame>
      <p:cxnSp>
        <p:nvCxnSpPr>
          <p:cNvPr id="20" name="Прямая со стрелкой 19"/>
          <p:cNvCxnSpPr/>
          <p:nvPr/>
        </p:nvCxnSpPr>
        <p:spPr>
          <a:xfrm flipH="1">
            <a:off x="3835400" y="4357688"/>
            <a:ext cx="1588" cy="504825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4500563" y="3284538"/>
            <a:ext cx="2206625" cy="121920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357938" y="5516563"/>
          <a:ext cx="714375" cy="893762"/>
        </p:xfrm>
        <a:graphic>
          <a:graphicData uri="http://schemas.openxmlformats.org/presentationml/2006/ole">
            <p:oleObj spid="_x0000_s5130" name="Формула" r:id="rId5" imgW="381000" imgH="457200" progId="Equation.3">
              <p:embed/>
            </p:oleObj>
          </a:graphicData>
        </a:graphic>
      </p:graphicFrame>
      <p:pic>
        <p:nvPicPr>
          <p:cNvPr id="5131" name="Picture 5" descr="24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86625" y="1857375"/>
            <a:ext cx="1573213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1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1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1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1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1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1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1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3000" fill="hold"/>
                                        <p:tgtEl>
                                          <p:spTgt spid="10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000" fill="hold"/>
                                        <p:tgtEl>
                                          <p:spTgt spid="10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000" fill="hold"/>
                                        <p:tgtEl>
                                          <p:spTgt spid="10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000" fill="hold"/>
                                        <p:tgtEl>
                                          <p:spTgt spid="10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428625"/>
            <a:ext cx="8429625" cy="14287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Число протонов в ядре называется зарядовым числом</a:t>
            </a:r>
          </a:p>
        </p:txBody>
      </p:sp>
      <p:sp>
        <p:nvSpPr>
          <p:cNvPr id="2055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2357438"/>
            <a:ext cx="8643938" cy="428625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altLang="ru-RU" sz="96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altLang="ru-RU" sz="10000" dirty="0" smtClean="0">
                <a:latin typeface="Times New Roman" pitchFamily="18" charset="0"/>
                <a:cs typeface="Times New Roman" pitchFamily="18" charset="0"/>
              </a:rPr>
              <a:t>Z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ru-RU" sz="8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ru-RU" sz="80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ru-RU" sz="66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altLang="ru-RU" sz="8000" b="1" dirty="0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altLang="ru-RU" sz="8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ru-RU" sz="8000" b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ru-RU" sz="6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66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ru-RU" sz="6600" b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altLang="ru-RU" sz="66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altLang="ru-RU" sz="6600" b="1" dirty="0" smtClean="0">
                <a:latin typeface="Times New Roman" pitchFamily="18" charset="0"/>
                <a:cs typeface="Times New Roman" pitchFamily="18" charset="0"/>
              </a:rPr>
              <a:t>7       Z=26</a:t>
            </a:r>
            <a:r>
              <a:rPr lang="ru-RU" altLang="ru-RU" sz="66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altLang="ru-RU" sz="6600" b="1" dirty="0" smtClean="0">
                <a:latin typeface="Times New Roman" pitchFamily="18" charset="0"/>
                <a:cs typeface="Times New Roman" pitchFamily="18" charset="0"/>
              </a:rPr>
              <a:t> Z=92</a:t>
            </a:r>
            <a:endParaRPr lang="ru-RU" altLang="ru-RU" sz="6600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altLang="ru-RU" sz="96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</a:p>
        </p:txBody>
      </p:sp>
      <p:sp>
        <p:nvSpPr>
          <p:cNvPr id="6" name="Стрелка вниз 5"/>
          <p:cNvSpPr>
            <a:spLocks noChangeArrowheads="1"/>
          </p:cNvSpPr>
          <p:nvPr/>
        </p:nvSpPr>
        <p:spPr bwMode="auto">
          <a:xfrm>
            <a:off x="3714750" y="1857375"/>
            <a:ext cx="357188" cy="85725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66"/>
          </a:solidFill>
          <a:ln w="25400" algn="ctr">
            <a:solidFill>
              <a:srgbClr val="2349BC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900113" y="5732463"/>
          <a:ext cx="500062" cy="949325"/>
        </p:xfrm>
        <a:graphic>
          <a:graphicData uri="http://schemas.openxmlformats.org/presentationml/2006/ole">
            <p:oleObj spid="_x0000_s6149" name="Формула" r:id="rId3" imgW="241300" imgH="45720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3643313" y="5732463"/>
          <a:ext cx="500062" cy="857250"/>
        </p:xfrm>
        <a:graphic>
          <a:graphicData uri="http://schemas.openxmlformats.org/presentationml/2006/ole">
            <p:oleObj spid="_x0000_s6150" name="Формула" r:id="rId4" imgW="266400" imgH="457200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6156325" y="5732463"/>
          <a:ext cx="714375" cy="893762"/>
        </p:xfrm>
        <a:graphic>
          <a:graphicData uri="http://schemas.openxmlformats.org/presentationml/2006/ole">
            <p:oleObj spid="_x0000_s6151" name="Формула" r:id="rId5" imgW="381000" imgH="457200" progId="Equation.3">
              <p:embed/>
            </p:oleObj>
          </a:graphicData>
        </a:graphic>
      </p:graphicFrame>
      <p:cxnSp>
        <p:nvCxnSpPr>
          <p:cNvPr id="15" name="Скругленная соединительная линия 14"/>
          <p:cNvCxnSpPr>
            <a:cxnSpLocks noChangeShapeType="1"/>
          </p:cNvCxnSpPr>
          <p:nvPr/>
        </p:nvCxnSpPr>
        <p:spPr bwMode="auto">
          <a:xfrm rot="5400000">
            <a:off x="1577975" y="3424238"/>
            <a:ext cx="1592263" cy="1296987"/>
          </a:xfrm>
          <a:prstGeom prst="curvedConnector3">
            <a:avLst>
              <a:gd name="adj1" fmla="val 29991"/>
            </a:avLst>
          </a:prstGeom>
          <a:noFill/>
          <a:ln w="38100" algn="ctr">
            <a:solidFill>
              <a:srgbClr val="FFFF66"/>
            </a:solidFill>
            <a:round/>
            <a:headEnd/>
            <a:tailEnd type="arrow" w="med" len="med"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</p:cxnSp>
      <p:cxnSp>
        <p:nvCxnSpPr>
          <p:cNvPr id="100" name="Скругленная соединительная линия 99"/>
          <p:cNvCxnSpPr>
            <a:cxnSpLocks noChangeShapeType="1"/>
          </p:cNvCxnSpPr>
          <p:nvPr/>
        </p:nvCxnSpPr>
        <p:spPr bwMode="auto">
          <a:xfrm rot="16200000" flipH="1">
            <a:off x="4044156" y="3136107"/>
            <a:ext cx="1539875" cy="1484312"/>
          </a:xfrm>
          <a:prstGeom prst="curvedConnector3">
            <a:avLst>
              <a:gd name="adj1" fmla="val 50000"/>
            </a:avLst>
          </a:prstGeom>
          <a:noFill/>
          <a:ln w="38100" algn="ctr">
            <a:solidFill>
              <a:srgbClr val="FFFF66"/>
            </a:solidFill>
            <a:round/>
            <a:headEnd/>
            <a:tailEnd type="arrow" w="med" len="med"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</p:cxnSp>
      <p:cxnSp>
        <p:nvCxnSpPr>
          <p:cNvPr id="193" name="Прямая со стрелкой 192"/>
          <p:cNvCxnSpPr>
            <a:cxnSpLocks noChangeShapeType="1"/>
          </p:cNvCxnSpPr>
          <p:nvPr/>
        </p:nvCxnSpPr>
        <p:spPr bwMode="auto">
          <a:xfrm rot="16200000" flipH="1">
            <a:off x="2746376" y="3862387"/>
            <a:ext cx="1357312" cy="214313"/>
          </a:xfrm>
          <a:prstGeom prst="straightConnector1">
            <a:avLst/>
          </a:prstGeom>
          <a:noFill/>
          <a:ln w="38100" algn="ctr">
            <a:solidFill>
              <a:srgbClr val="FFFF66"/>
            </a:solidFill>
            <a:round/>
            <a:headEnd/>
            <a:tailEnd type="arrow" w="med" len="med"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</p:cxnSp>
      <p:pic>
        <p:nvPicPr>
          <p:cNvPr id="6155" name="Picture 5" descr="24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3750" y="1857375"/>
            <a:ext cx="1655763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0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0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0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20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0080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Условные обозначения</a:t>
            </a:r>
            <a:b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00438" y="1600200"/>
            <a:ext cx="5357812" cy="4530725"/>
          </a:xfrm>
        </p:spPr>
        <p:txBody>
          <a:bodyPr/>
          <a:lstStyle/>
          <a:p>
            <a:r>
              <a:rPr lang="ru-RU" smtClean="0"/>
              <a:t> Х</a:t>
            </a:r>
            <a:r>
              <a:rPr lang="en-US" smtClean="0"/>
              <a:t> </a:t>
            </a:r>
            <a:r>
              <a:rPr lang="ru-RU" smtClean="0"/>
              <a:t>-</a:t>
            </a:r>
            <a:r>
              <a:rPr lang="en-US" smtClean="0"/>
              <a:t> </a:t>
            </a:r>
            <a:r>
              <a:rPr lang="ru-RU" smtClean="0"/>
              <a:t>символ химического    </a:t>
            </a:r>
          </a:p>
          <a:p>
            <a:pPr>
              <a:buFont typeface="Wingdings" pitchFamily="2" charset="2"/>
              <a:buNone/>
            </a:pPr>
            <a:r>
              <a:rPr lang="ru-RU" smtClean="0"/>
              <a:t>           элемента</a:t>
            </a:r>
          </a:p>
          <a:p>
            <a:r>
              <a:rPr lang="ru-RU" smtClean="0"/>
              <a:t>  </a:t>
            </a:r>
            <a:r>
              <a:rPr lang="en-US" smtClean="0"/>
              <a:t>Z – </a:t>
            </a:r>
            <a:r>
              <a:rPr lang="ru-RU" smtClean="0"/>
              <a:t>зарядовое число</a:t>
            </a:r>
          </a:p>
          <a:p>
            <a:r>
              <a:rPr lang="ru-RU" smtClean="0"/>
              <a:t>  А – массовое число</a:t>
            </a:r>
            <a:r>
              <a:rPr lang="en-US" smtClean="0"/>
              <a:t> </a:t>
            </a:r>
            <a:endParaRPr lang="ru-RU" smtClean="0"/>
          </a:p>
          <a:p>
            <a:pPr>
              <a:buFont typeface="Wingdings" pitchFamily="2" charset="2"/>
              <a:buNone/>
            </a:pPr>
            <a:endParaRPr lang="ru-RU" smtClean="0"/>
          </a:p>
          <a:p>
            <a:pPr>
              <a:buFont typeface="Wingdings" pitchFamily="2" charset="2"/>
              <a:buNone/>
            </a:pPr>
            <a:endParaRPr lang="ru-RU" smtClean="0"/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571500" y="1285875"/>
          <a:ext cx="2620963" cy="2349500"/>
        </p:xfrm>
        <a:graphic>
          <a:graphicData uri="http://schemas.openxmlformats.org/presentationml/2006/ole">
            <p:oleObj spid="_x0000_s7172" name="Формула" r:id="rId3" imgW="368300" imgH="330200" progId="Equation.3">
              <p:embed/>
            </p:oleObj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357290" y="4401982"/>
            <a:ext cx="3714776" cy="2214578"/>
          </a:xfrm>
          <a:prstGeom prst="rect">
            <a:avLst/>
          </a:prstGeom>
          <a:solidFill>
            <a:schemeClr val="tx2"/>
          </a:solidFill>
          <a:ln>
            <a:solidFill>
              <a:schemeClr val="bg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001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342900" indent="-342900" algn="ctr">
              <a:defRPr/>
            </a:pPr>
            <a:r>
              <a:rPr lang="ru-RU" sz="4000" b="1" dirty="0">
                <a:ln w="50800"/>
                <a:solidFill>
                  <a:schemeClr val="bg1">
                    <a:shade val="50000"/>
                  </a:schemeClr>
                </a:solidFill>
              </a:rPr>
              <a:t>82         </a:t>
            </a:r>
            <a:r>
              <a:rPr lang="en-US" sz="4000" b="1" dirty="0" err="1">
                <a:ln w="50800"/>
                <a:solidFill>
                  <a:schemeClr val="bg1">
                    <a:shade val="50000"/>
                  </a:schemeClr>
                </a:solidFill>
              </a:rPr>
              <a:t>Pb</a:t>
            </a:r>
            <a:endParaRPr lang="en-US" sz="4000" b="1" dirty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marL="342900" indent="-342900" algn="ctr">
              <a:buFontTx/>
              <a:buAutoNum type="arabicPlain" startAt="82"/>
              <a:defRPr/>
            </a:pPr>
            <a:endParaRPr lang="en-US" b="1" dirty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marL="342900" indent="-342900" algn="ctr">
              <a:buFontTx/>
              <a:buAutoNum type="arabicPlain" startAt="82"/>
              <a:defRPr/>
            </a:pPr>
            <a:endParaRPr lang="en-US" b="1" dirty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marL="342900" indent="-342900" algn="ctr">
              <a:defRPr/>
            </a:pPr>
            <a:endParaRPr lang="en-US" b="1" dirty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marL="342900" indent="-342900" algn="ctr">
              <a:defRPr/>
            </a:pPr>
            <a:r>
              <a:rPr lang="en-US" sz="3200" b="1" dirty="0">
                <a:ln w="50800"/>
                <a:solidFill>
                  <a:schemeClr val="bg1">
                    <a:shade val="50000"/>
                  </a:schemeClr>
                </a:solidFill>
              </a:rPr>
              <a:t>207,20     </a:t>
            </a:r>
            <a:r>
              <a:rPr lang="ru-RU" sz="3200" b="1" dirty="0">
                <a:ln w="50800"/>
                <a:solidFill>
                  <a:schemeClr val="bg1">
                    <a:shade val="50000"/>
                  </a:schemeClr>
                </a:solidFill>
              </a:rPr>
              <a:t>свинец</a:t>
            </a:r>
            <a:endParaRPr lang="en-US" sz="3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cxnSp>
        <p:nvCxnSpPr>
          <p:cNvPr id="13" name="Прямая со стрелкой 12"/>
          <p:cNvCxnSpPr>
            <a:cxnSpLocks noChangeShapeType="1"/>
          </p:cNvCxnSpPr>
          <p:nvPr/>
        </p:nvCxnSpPr>
        <p:spPr bwMode="auto">
          <a:xfrm rot="16200000" flipH="1">
            <a:off x="2714625" y="3000375"/>
            <a:ext cx="2428875" cy="428625"/>
          </a:xfrm>
          <a:prstGeom prst="straightConnector1">
            <a:avLst/>
          </a:prstGeom>
          <a:noFill/>
          <a:ln w="38100" algn="ctr">
            <a:solidFill>
              <a:srgbClr val="FFFF66"/>
            </a:solidFill>
            <a:round/>
            <a:headEnd/>
            <a:tailEnd type="arrow" w="med" len="med"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</p:cxnSp>
      <p:cxnSp>
        <p:nvCxnSpPr>
          <p:cNvPr id="15" name="Прямая со стрелкой 14"/>
          <p:cNvCxnSpPr>
            <a:cxnSpLocks noChangeShapeType="1"/>
          </p:cNvCxnSpPr>
          <p:nvPr/>
        </p:nvCxnSpPr>
        <p:spPr bwMode="auto">
          <a:xfrm rot="10800000" flipV="1">
            <a:off x="2357438" y="3143250"/>
            <a:ext cx="1285875" cy="1214438"/>
          </a:xfrm>
          <a:prstGeom prst="straightConnector1">
            <a:avLst/>
          </a:prstGeom>
          <a:noFill/>
          <a:ln w="38100" algn="ctr">
            <a:solidFill>
              <a:srgbClr val="FFFF66"/>
            </a:solidFill>
            <a:round/>
            <a:headEnd/>
            <a:tailEnd type="arrow" w="med" len="med"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</p:cxnSp>
      <p:cxnSp>
        <p:nvCxnSpPr>
          <p:cNvPr id="20" name="Прямая со стрелкой 19"/>
          <p:cNvCxnSpPr>
            <a:cxnSpLocks noChangeShapeType="1"/>
          </p:cNvCxnSpPr>
          <p:nvPr/>
        </p:nvCxnSpPr>
        <p:spPr bwMode="auto">
          <a:xfrm flipH="1">
            <a:off x="2195513" y="3214688"/>
            <a:ext cx="2089150" cy="2717800"/>
          </a:xfrm>
          <a:prstGeom prst="straightConnector1">
            <a:avLst/>
          </a:prstGeom>
          <a:noFill/>
          <a:ln w="38100" algn="ctr">
            <a:solidFill>
              <a:srgbClr val="FFFF66"/>
            </a:solidFill>
            <a:round/>
            <a:headEnd/>
            <a:tailEnd type="arrow" w="med" len="med"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</p:cxnSp>
      <p:sp>
        <p:nvSpPr>
          <p:cNvPr id="25" name="Овал 24"/>
          <p:cNvSpPr/>
          <p:nvPr/>
        </p:nvSpPr>
        <p:spPr>
          <a:xfrm>
            <a:off x="1893888" y="4586288"/>
            <a:ext cx="1000125" cy="571500"/>
          </a:xfrm>
          <a:prstGeom prst="ellipse">
            <a:avLst/>
          </a:prstGeom>
          <a:blipFill dpi="0" rotWithShape="1">
            <a:blip r:embed="rId4" cstate="print">
              <a:alphaModFix amt="0"/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429000" y="4576763"/>
            <a:ext cx="1000125" cy="571500"/>
          </a:xfrm>
          <a:prstGeom prst="ellipse">
            <a:avLst/>
          </a:prstGeom>
          <a:blipFill dpi="0" rotWithShape="1">
            <a:blip r:embed="rId4" cstate="print">
              <a:alphaModFix amt="0"/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1763713" y="5932488"/>
            <a:ext cx="1236662" cy="642937"/>
          </a:xfrm>
          <a:prstGeom prst="ellipse">
            <a:avLst/>
          </a:prstGeom>
          <a:blipFill dpi="0" rotWithShape="1">
            <a:blip r:embed="rId5" cstate="print">
              <a:alphaModFix amt="0"/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7180" name="Рисунок 1" descr="2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00875" y="4643438"/>
            <a:ext cx="1785938" cy="152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25" grpId="0" animBg="1"/>
      <p:bldP spid="26" grpId="0" animBg="1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571500"/>
            <a:ext cx="8643937" cy="24288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88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8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8800" b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sz="88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88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5000" b="1" dirty="0" smtClean="0">
                <a:latin typeface="Times New Roman" pitchFamily="18" charset="0"/>
                <a:cs typeface="Times New Roman" pitchFamily="18" charset="0"/>
              </a:rPr>
              <a:t>формула для нахождения массового числа</a:t>
            </a:r>
            <a:br>
              <a:rPr lang="ru-RU" sz="5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5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3286125"/>
            <a:ext cx="8572500" cy="2857500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53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число нейтронов в ядре.</a:t>
            </a:r>
            <a:endParaRPr lang="en-US" sz="55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8800" b="1" dirty="0" smtClean="0">
                <a:latin typeface="Times New Roman" pitchFamily="18" charset="0"/>
                <a:cs typeface="Times New Roman" pitchFamily="18" charset="0"/>
              </a:rPr>
              <a:t>N = A - Z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49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49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6" name="Picture 5" descr="2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13" y="4714875"/>
            <a:ext cx="1655762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472488" cy="13573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>Определим число нейтронов</a:t>
            </a:r>
            <a:endParaRPr lang="ru-RU" sz="4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35781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n-US" sz="80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N=40-20=20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  Si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N=28-14=14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116013" y="1412875"/>
          <a:ext cx="606425" cy="1038225"/>
        </p:xfrm>
        <a:graphic>
          <a:graphicData uri="http://schemas.openxmlformats.org/presentationml/2006/ole">
            <p:oleObj spid="_x0000_s9220" name="Формула" r:id="rId3" imgW="266584" imgH="457002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042988" y="4132263"/>
          <a:ext cx="642937" cy="1101725"/>
        </p:xfrm>
        <a:graphic>
          <a:graphicData uri="http://schemas.openxmlformats.org/presentationml/2006/ole">
            <p:oleObj spid="_x0000_s9221" name="Формула" r:id="rId4" imgW="266584" imgH="457002" progId="Equation.3">
              <p:embed/>
            </p:oleObj>
          </a:graphicData>
        </a:graphic>
      </p:graphicFrame>
      <p:pic>
        <p:nvPicPr>
          <p:cNvPr id="9222" name="Picture 5" descr="24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88238" y="2714625"/>
            <a:ext cx="1655762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813"/>
            <a:ext cx="8229600" cy="21431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Изотопы – разновидности данного химического элемента, различающиеся по массе атомных ядер.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86438"/>
            <a:ext cx="8229600" cy="344487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ru-RU" dirty="0"/>
          </a:p>
        </p:txBody>
      </p:sp>
      <p:pic>
        <p:nvPicPr>
          <p:cNvPr id="10244" name="Рисунок 1" descr="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75" y="3890963"/>
            <a:ext cx="1785938" cy="152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1961</TotalTime>
  <Words>155</Words>
  <Application>Microsoft Office PowerPoint</Application>
  <PresentationFormat>Экран (4:3)</PresentationFormat>
  <Paragraphs>44</Paragraphs>
  <Slides>13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4" baseType="lpstr">
      <vt:lpstr>Arial</vt:lpstr>
      <vt:lpstr>Cambria</vt:lpstr>
      <vt:lpstr>Calibri</vt:lpstr>
      <vt:lpstr>Times New Roman</vt:lpstr>
      <vt:lpstr>Wingdings</vt:lpstr>
      <vt:lpstr>Arial Black</vt:lpstr>
      <vt:lpstr>MS Mincho</vt:lpstr>
      <vt:lpstr>Courier New</vt:lpstr>
      <vt:lpstr>Соседство</vt:lpstr>
      <vt:lpstr>Формула</vt:lpstr>
      <vt:lpstr>Microsoft Equation 3.0</vt:lpstr>
      <vt:lpstr>Состав атомного ядра.  Ядерные силы </vt:lpstr>
      <vt:lpstr>Предложили протонно-нейтронную модель строения ядер.  Протоны и нейтроны называются нуклонами.</vt:lpstr>
      <vt:lpstr>Называются  нуклонами</vt:lpstr>
      <vt:lpstr>Общее число нуклонов в ядре называется массовым числом</vt:lpstr>
      <vt:lpstr>Число протонов в ядре называется зарядовым числом</vt:lpstr>
      <vt:lpstr> Условные обозначения </vt:lpstr>
      <vt:lpstr>A=Z+N – формула для нахождения массового числа </vt:lpstr>
      <vt:lpstr>Определим число нейтронов</vt:lpstr>
      <vt:lpstr>Изотопы – разновидности данного химического элемента, различающиеся по массе атомных ядер.</vt:lpstr>
      <vt:lpstr>            Три  изотопа                     водорода</vt:lpstr>
      <vt:lpstr>            Три  изотопа                  кислорода</vt:lpstr>
      <vt:lpstr>Силы притяжения между нуклонами в ядре называются ядерными.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mv</cp:lastModifiedBy>
  <cp:revision>188</cp:revision>
  <dcterms:created xsi:type="dcterms:W3CDTF">2005-09-03T19:17:15Z</dcterms:created>
  <dcterms:modified xsi:type="dcterms:W3CDTF">2020-04-19T07:22:58Z</dcterms:modified>
</cp:coreProperties>
</file>